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  <p:embeddedFont>
      <p:font typeface="Inter Medium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1B420D-67CC-4A6A-AA05-AF4A359F2BA2}">
  <a:tblStyle styleId="{301B420D-67CC-4A6A-AA05-AF4A359F2B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nter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ono-regular.fntdata"/><Relationship Id="rId30" Type="http://schemas.openxmlformats.org/officeDocument/2006/relationships/font" Target="fonts/Inter-boldItalic.fntdata"/><Relationship Id="rId11" Type="http://schemas.openxmlformats.org/officeDocument/2006/relationships/slide" Target="slides/slide4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3.xml"/><Relationship Id="rId32" Type="http://schemas.openxmlformats.org/officeDocument/2006/relationships/font" Target="fonts/RobotoMono-bold.fntdata"/><Relationship Id="rId13" Type="http://schemas.openxmlformats.org/officeDocument/2006/relationships/slide" Target="slides/slide6.xml"/><Relationship Id="rId35" Type="http://schemas.openxmlformats.org/officeDocument/2006/relationships/font" Target="fonts/InterMedium-regular.fntdata"/><Relationship Id="rId12" Type="http://schemas.openxmlformats.org/officeDocument/2006/relationships/slide" Target="slides/slide5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8.xml"/><Relationship Id="rId37" Type="http://schemas.openxmlformats.org/officeDocument/2006/relationships/font" Target="fonts/InterMedium-italic.fntdata"/><Relationship Id="rId14" Type="http://schemas.openxmlformats.org/officeDocument/2006/relationships/slide" Target="slides/slide7.xml"/><Relationship Id="rId36" Type="http://schemas.openxmlformats.org/officeDocument/2006/relationships/font" Target="fonts/InterMedium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InterMedium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4b3ac37c5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4b3ac37c5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4b3f5f9c7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4b3f5f9c7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4b3ac37c57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4b3ac37c57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4b3ac37c57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4b3ac37c57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4b8e5f8bc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4b8e5f8bc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4b8e5f8b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4b8e5f8b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4b3ac37c57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4b3ac37c57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4b3ac37c57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4b3ac37c57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Our audio amplifier will not be suitable for driving loudspeakers (due to loading considerations, to be discussed later).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will be designing a few various filters into our circuit today (high pass, distortion, etc)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type of </a:t>
            </a:r>
            <a:r>
              <a:rPr lang="en"/>
              <a:t>transistor</a:t>
            </a:r>
            <a:r>
              <a:rPr lang="en"/>
              <a:t> we will be using today is a BJT. Amplification through transistors is used most often in analog applications, while switching is used most often in digital applications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4b8e5f8bc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4b8e5f8bc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b8e5f8bc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4b8e5f8bc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b3ac37c5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4b3ac37c5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4b3f5f9c7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4b3f5f9c7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4b3f5f9c7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4b3f5f9c7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b3f5f9c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4b3f5f9c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4b3f5f9c7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4b3f5f9c7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4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09" name="Google Shape;109;p1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2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2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36" name="Google Shape;136;p22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2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2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2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2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3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45" name="Google Shape;145;p23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3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Google Shape;147;p23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p23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3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23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27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27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27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8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9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p29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30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30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3" name="Google Shape;193;p31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94" name="Google Shape;194;p31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1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31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9" name="Google Shape;199;p31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2" name="Google Shape;202;p31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3" name="Google Shape;203;p31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31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31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6" name="Google Shape;206;p31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07" name="Google Shape;207;p31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1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31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2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7" name="Google Shape;217;p32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2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9" name="Google Shape;219;p32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20" name="Google Shape;220;p32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3" name="Google Shape;22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33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" name="Google Shape;226;p33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34" name="Google Shape;234;p35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36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3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1" name="Google Shape;241;p37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37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7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3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39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1" name="Google Shape;251;p39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2" name="Google Shape;252;p39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3" name="Google Shape;253;p39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4" name="Google Shape;254;p39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3" name="Google Shape;263;p41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41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42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9" name="Google Shape;269;p42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70" name="Google Shape;270;p42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42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42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42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2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5" name="Google Shape;275;p42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8" name="Google Shape;278;p4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9" name="Google Shape;279;p43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0" name="Google Shape;280;p43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281" name="Google Shape;281;p43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3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44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7" name="Google Shape;287;p44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8" name="Google Shape;288;p44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9" name="Google Shape;289;p44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5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5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" name="Google Shape;300;p46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6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2" name="Google Shape;302;p46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6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" name="Google Shape;304;p46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46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6" name="Google Shape;306;p46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46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" name="Google Shape;314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" name="Google Shape;31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8" name="Google Shape;31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2" name="Google Shape;322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3" name="Google Shape;323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7" name="Google Shape;327;p5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5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5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0" name="Google Shape;33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2" name="Google Shape;332;p5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3" name="Google Shape;333;p5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6" name="Google Shape;336;p5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5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8" name="Google Shape;338;p5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9" name="Google Shape;339;p5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5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1" name="Google Shape;34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3" name="Google Shape;343;p5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4" name="Google Shape;344;p5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5" name="Google Shape;345;p5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1" Type="http://schemas.openxmlformats.org/officeDocument/2006/relationships/theme" Target="../theme/theme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4"/>
          <p:cNvSpPr txBox="1"/>
          <p:nvPr>
            <p:ph type="title"/>
          </p:nvPr>
        </p:nvSpPr>
        <p:spPr>
          <a:xfrm>
            <a:off x="226525" y="338950"/>
            <a:ext cx="41685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MPI Lead: Toni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51" name="Google Shape;351;p54"/>
          <p:cNvSpPr txBox="1"/>
          <p:nvPr>
            <p:ph idx="4294967295" type="title"/>
          </p:nvPr>
        </p:nvSpPr>
        <p:spPr>
          <a:xfrm>
            <a:off x="226525" y="753350"/>
            <a:ext cx="46731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Transistors in Analog Design</a:t>
            </a:r>
            <a:br>
              <a:rPr lang="en" sz="4000"/>
            </a:br>
            <a:r>
              <a:rPr b="0" lang="en" sz="4000"/>
              <a:t>Bass Distortion</a:t>
            </a:r>
            <a:endParaRPr b="0" sz="4000"/>
          </a:p>
        </p:txBody>
      </p:sp>
      <p:pic>
        <p:nvPicPr>
          <p:cNvPr id="352" name="Google Shape;3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2550" y="95101"/>
            <a:ext cx="4408474" cy="22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175" y="2820018"/>
            <a:ext cx="3939575" cy="1989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3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5: Output</a:t>
            </a:r>
            <a:endParaRPr sz="4000"/>
          </a:p>
        </p:txBody>
      </p:sp>
      <p:sp>
        <p:nvSpPr>
          <p:cNvPr id="429" name="Google Shape;429;p63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30" name="Google Shape;430;p63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431" name="Google Shape;431;p63"/>
          <p:cNvSpPr txBox="1"/>
          <p:nvPr/>
        </p:nvSpPr>
        <p:spPr>
          <a:xfrm>
            <a:off x="231975" y="195350"/>
            <a:ext cx="47229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2" name="Google Shape;43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875" y="1323325"/>
            <a:ext cx="2686050" cy="17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63"/>
          <p:cNvSpPr txBox="1"/>
          <p:nvPr/>
        </p:nvSpPr>
        <p:spPr>
          <a:xfrm>
            <a:off x="472425" y="402575"/>
            <a:ext cx="43410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C6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-&gt;AC coupling capacitor that blocks any DC offset present at the collector of the transistor while only passing the amplified AC signal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Think practically: what would happen if it wasn’t there?</a:t>
            </a:r>
            <a:endParaRPr sz="17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4"/>
          <p:cNvSpPr txBox="1"/>
          <p:nvPr>
            <p:ph idx="1" type="body"/>
          </p:nvPr>
        </p:nvSpPr>
        <p:spPr>
          <a:xfrm>
            <a:off x="226525" y="4143595"/>
            <a:ext cx="8673000" cy="7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Fabrication </a:t>
            </a:r>
            <a:endParaRPr/>
          </a:p>
        </p:txBody>
      </p:sp>
      <p:pic>
        <p:nvPicPr>
          <p:cNvPr id="439" name="Google Shape;43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0" y="260975"/>
            <a:ext cx="4263801" cy="222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64"/>
          <p:cNvSpPr txBox="1"/>
          <p:nvPr/>
        </p:nvSpPr>
        <p:spPr>
          <a:xfrm>
            <a:off x="5425200" y="0"/>
            <a:ext cx="2892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Component List</a:t>
            </a:r>
            <a:endParaRPr sz="1500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41" name="Google Shape;441;p64"/>
          <p:cNvGraphicFramePr/>
          <p:nvPr/>
        </p:nvGraphicFramePr>
        <p:xfrm>
          <a:off x="5020375" y="41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{301B420D-67CC-4A6A-AA05-AF4A359F2BA2}</a:tableStyleId>
              </a:tblPr>
              <a:tblGrid>
                <a:gridCol w="1807350"/>
                <a:gridCol w="916675"/>
                <a:gridCol w="978525"/>
              </a:tblGrid>
              <a:tr h="36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Name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Quantity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Symbol(s)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2N3904 NPN Transistor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Q1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R6, R7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8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R4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8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500K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R1, R3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9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100 uF cap (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polarized) 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C5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2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2.2uF cap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C1, C2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10uF cap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C4, C6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2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0.1 uF capacitors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C3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5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Male/looped pin header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TP1 - 6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Female pin header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4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D3 (2), D4 (2)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Resistors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3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R2, R5, R8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Diodes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D1, D2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42" name="Google Shape;442;p64"/>
          <p:cNvSpPr txBox="1"/>
          <p:nvPr/>
        </p:nvSpPr>
        <p:spPr>
          <a:xfrm>
            <a:off x="453200" y="2986825"/>
            <a:ext cx="3964200" cy="1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❏"/>
            </a:pPr>
            <a:r>
              <a:rPr b="1"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For resistors</a:t>
            </a: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-&gt; find the indicated value (500 ohm, 68k, 7.5k) in the Hive benchtop drawers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❏"/>
            </a:pPr>
            <a:r>
              <a:rPr b="1"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For diodes</a:t>
            </a:r>
            <a:r>
              <a:rPr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-&gt;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this is part of the distortion you get to personalise! Pick and choose from the Hive benchtop drawers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/>
          <p:nvPr>
            <p:ph type="title"/>
          </p:nvPr>
        </p:nvSpPr>
        <p:spPr>
          <a:xfrm>
            <a:off x="226525" y="-543750"/>
            <a:ext cx="4119000" cy="13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48" name="Google Shape;448;p65"/>
          <p:cNvSpPr txBox="1"/>
          <p:nvPr>
            <p:ph idx="1" type="body"/>
          </p:nvPr>
        </p:nvSpPr>
        <p:spPr>
          <a:xfrm>
            <a:off x="226525" y="781947"/>
            <a:ext cx="41190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Function generator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1 BNC -&gt; banana cable and 1 BNC -&gt; BNC cable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a </a:t>
            </a:r>
            <a:r>
              <a:rPr lang="en" sz="1500">
                <a:highlight>
                  <a:srgbClr val="EA9999"/>
                </a:highlight>
              </a:rPr>
              <a:t>T-splitter</a:t>
            </a:r>
            <a:r>
              <a:rPr lang="en" sz="1500"/>
              <a:t> on the input of the generator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the BNC -&gt; BNC cable from the T-splitter to the o-scope input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other cable from T-splitter to circuit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red to input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black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Set generated function to: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High-z </a:t>
            </a:r>
            <a:r>
              <a:rPr lang="en" sz="1500"/>
              <a:t>impedance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100 Hz frequency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1 Vpp amplitude (sine wave)</a:t>
            </a:r>
            <a:endParaRPr sz="1500"/>
          </a:p>
        </p:txBody>
      </p:sp>
      <p:sp>
        <p:nvSpPr>
          <p:cNvPr id="449" name="Google Shape;449;p65"/>
          <p:cNvSpPr txBox="1"/>
          <p:nvPr/>
        </p:nvSpPr>
        <p:spPr>
          <a:xfrm>
            <a:off x="226525" y="5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0" name="Google Shape;450;p65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51" name="Google Shape;451;p65"/>
          <p:cNvPicPr preferRelativeResize="0"/>
          <p:nvPr/>
        </p:nvPicPr>
        <p:blipFill rotWithShape="1">
          <a:blip r:embed="rId3">
            <a:alphaModFix/>
          </a:blip>
          <a:srcRect b="21438" l="0" r="0" t="12393"/>
          <a:stretch/>
        </p:blipFill>
        <p:spPr>
          <a:xfrm>
            <a:off x="5021850" y="402575"/>
            <a:ext cx="1325700" cy="87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2" name="Google Shape;452;p65"/>
          <p:cNvCxnSpPr/>
          <p:nvPr/>
        </p:nvCxnSpPr>
        <p:spPr>
          <a:xfrm flipH="1" rot="10800000">
            <a:off x="4079850" y="1080500"/>
            <a:ext cx="775200" cy="620100"/>
          </a:xfrm>
          <a:prstGeom prst="straightConnector1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53" name="Google Shape;45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4350" y="781949"/>
            <a:ext cx="2574800" cy="15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65"/>
          <p:cNvPicPr preferRelativeResize="0"/>
          <p:nvPr/>
        </p:nvPicPr>
        <p:blipFill rotWithShape="1">
          <a:blip r:embed="rId5">
            <a:alphaModFix/>
          </a:blip>
          <a:srcRect b="20737" l="8847" r="9232" t="22025"/>
          <a:stretch/>
        </p:blipFill>
        <p:spPr>
          <a:xfrm>
            <a:off x="4511775" y="2752800"/>
            <a:ext cx="4222325" cy="19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6"/>
          <p:cNvSpPr txBox="1"/>
          <p:nvPr>
            <p:ph type="title"/>
          </p:nvPr>
        </p:nvSpPr>
        <p:spPr>
          <a:xfrm>
            <a:off x="226525" y="402575"/>
            <a:ext cx="4119000" cy="54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60" name="Google Shape;460;p66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1" name="Google Shape;461;p66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2" name="Google Shape;462;p66"/>
          <p:cNvSpPr txBox="1"/>
          <p:nvPr>
            <p:ph idx="1" type="body"/>
          </p:nvPr>
        </p:nvSpPr>
        <p:spPr>
          <a:xfrm>
            <a:off x="226525" y="781947"/>
            <a:ext cx="41190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Oscilloscope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1 BNC -&gt; banana cable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One input should have the function generator signal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the BNC -&gt; banana cable to the other input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red to output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black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Turn on scope and hit </a:t>
            </a:r>
            <a:r>
              <a:rPr lang="en" sz="1500">
                <a:highlight>
                  <a:srgbClr val="EA9999"/>
                </a:highlight>
              </a:rPr>
              <a:t>Default Setup</a:t>
            </a:r>
            <a:endParaRPr sz="1500">
              <a:highlight>
                <a:srgbClr val="EA9999"/>
              </a:highlight>
            </a:endParaRPr>
          </a:p>
        </p:txBody>
      </p:sp>
      <p:pic>
        <p:nvPicPr>
          <p:cNvPr id="463" name="Google Shape;463;p66"/>
          <p:cNvPicPr preferRelativeResize="0"/>
          <p:nvPr/>
        </p:nvPicPr>
        <p:blipFill rotWithShape="1">
          <a:blip r:embed="rId3">
            <a:alphaModFix/>
          </a:blip>
          <a:srcRect b="0" l="9920" r="10714" t="21685"/>
          <a:stretch/>
        </p:blipFill>
        <p:spPr>
          <a:xfrm>
            <a:off x="4511675" y="950675"/>
            <a:ext cx="3998400" cy="221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66"/>
          <p:cNvSpPr/>
          <p:nvPr/>
        </p:nvSpPr>
        <p:spPr>
          <a:xfrm>
            <a:off x="7635575" y="1274125"/>
            <a:ext cx="396300" cy="295800"/>
          </a:xfrm>
          <a:prstGeom prst="ellipse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65" name="Google Shape;465;p66"/>
          <p:cNvCxnSpPr/>
          <p:nvPr/>
        </p:nvCxnSpPr>
        <p:spPr>
          <a:xfrm flipH="1" rot="10800000">
            <a:off x="4184400" y="1573500"/>
            <a:ext cx="3307200" cy="1308300"/>
          </a:xfrm>
          <a:prstGeom prst="straightConnector1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7"/>
          <p:cNvSpPr txBox="1"/>
          <p:nvPr>
            <p:ph type="title"/>
          </p:nvPr>
        </p:nvSpPr>
        <p:spPr>
          <a:xfrm>
            <a:off x="226525" y="164375"/>
            <a:ext cx="4119000" cy="13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71" name="Google Shape;471;p67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2" name="Google Shape;472;p67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3" name="Google Shape;473;p67"/>
          <p:cNvSpPr txBox="1"/>
          <p:nvPr>
            <p:ph idx="1" type="body"/>
          </p:nvPr>
        </p:nvSpPr>
        <p:spPr>
          <a:xfrm>
            <a:off x="287575" y="1490075"/>
            <a:ext cx="4119000" cy="3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Power Supply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2 banana -&gt; banana cables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1 cable from +20V to +9V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other cable from COM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Set power supply to 9V on the 20V output</a:t>
            </a:r>
            <a:endParaRPr sz="1500"/>
          </a:p>
        </p:txBody>
      </p:sp>
      <p:pic>
        <p:nvPicPr>
          <p:cNvPr id="474" name="Google Shape;47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700" y="861449"/>
            <a:ext cx="3181475" cy="31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8"/>
          <p:cNvSpPr txBox="1"/>
          <p:nvPr>
            <p:ph idx="3" type="title"/>
          </p:nvPr>
        </p:nvSpPr>
        <p:spPr>
          <a:xfrm>
            <a:off x="287600" y="947626"/>
            <a:ext cx="4119000" cy="14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should expect to see...</a:t>
            </a:r>
            <a:endParaRPr/>
          </a:p>
        </p:txBody>
      </p:sp>
      <p:pic>
        <p:nvPicPr>
          <p:cNvPr id="480" name="Google Shape;480;p68" title="IMG_5108.jpg"/>
          <p:cNvPicPr preferRelativeResize="0"/>
          <p:nvPr/>
        </p:nvPicPr>
        <p:blipFill rotWithShape="1">
          <a:blip r:embed="rId3">
            <a:alphaModFix/>
          </a:blip>
          <a:srcRect b="25043" l="5114" r="0" t="0"/>
          <a:stretch/>
        </p:blipFill>
        <p:spPr>
          <a:xfrm>
            <a:off x="4762575" y="1216275"/>
            <a:ext cx="4119000" cy="238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8"/>
          <p:cNvSpPr txBox="1"/>
          <p:nvPr/>
        </p:nvSpPr>
        <p:spPr>
          <a:xfrm>
            <a:off x="287600" y="2729825"/>
            <a:ext cx="3211500" cy="19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For questions/comments on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this circuit and workshop, contact: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EA9999"/>
                </a:highlight>
                <a:latin typeface="Roboto Mono"/>
                <a:ea typeface="Roboto Mono"/>
                <a:cs typeface="Roboto Mono"/>
                <a:sym typeface="Roboto Mono"/>
              </a:rPr>
              <a:t>Antonia (Toni) Rabisheva</a:t>
            </a:r>
            <a:endParaRPr b="1">
              <a:solidFill>
                <a:schemeClr val="dk1"/>
              </a:solidFill>
              <a:highlight>
                <a:srgbClr val="EA99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~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EA9999"/>
                </a:highlight>
                <a:latin typeface="Roboto Mono"/>
                <a:ea typeface="Roboto Mono"/>
                <a:cs typeface="Roboto Mono"/>
                <a:sym typeface="Roboto Mono"/>
              </a:rPr>
              <a:t>arabisheva3@gatech.edu</a:t>
            </a:r>
            <a:endParaRPr b="1">
              <a:solidFill>
                <a:schemeClr val="dk1"/>
              </a:solidFill>
              <a:highlight>
                <a:srgbClr val="EA9999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5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Terminology &amp; Concepts</a:t>
            </a:r>
            <a:endParaRPr sz="4000"/>
          </a:p>
        </p:txBody>
      </p:sp>
      <p:sp>
        <p:nvSpPr>
          <p:cNvPr id="359" name="Google Shape;359;p55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60" name="Google Shape;360;p55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graphicFrame>
        <p:nvGraphicFramePr>
          <p:cNvPr id="361" name="Google Shape;361;p55"/>
          <p:cNvGraphicFramePr/>
          <p:nvPr/>
        </p:nvGraphicFramePr>
        <p:xfrm>
          <a:off x="432950" y="16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{301B420D-67CC-4A6A-AA05-AF4A359F2BA2}</a:tableStyleId>
              </a:tblPr>
              <a:tblGrid>
                <a:gridCol w="2017550"/>
                <a:gridCol w="6467025"/>
              </a:tblGrid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Audio Amplifier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circuit that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increases the amplitude of low-power audio signals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to a level suitable for driving loudspeakers, usually including filters in their design for better sound reproduction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Filter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circuit that selectively allows signals of certain frequencies to pass while attenuating others. It's commonly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used to remove unwanted noise or to separate different frequency components in a signal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Amplification vs Switching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 BJT transistors,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amplification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occurs when the transistor operates in the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active region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, where it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linearly increases the input signal's amplitude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In contrast,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switching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uses the transistor in either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cutoff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(off) or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saturation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(on) regions,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acting like an electronic on/off switch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rather than varying signal strength.</a:t>
                      </a:r>
                      <a:endParaRPr sz="9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 vs DC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 (Alternating Current)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is a signal that constantly changes direction and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varies in voltage over time,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often forming a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wave-like shape such as a sine wave.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DC (Direct Current)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is a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flat, constant signal that stays at the same voltage level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DC Offset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Refers to biasing of transistors -&gt;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constant DC voltage needs to be set and applied to the base 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to ensure the transistor operates within the correct region (active in our case)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Clipping 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Clipping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, in relation to diodes, occurs when diodes are used in a circuit to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limit the voltage of a signal by cutting off (or "clipping") parts of the waveform that exceed certain voltage levels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This creates a flattened top or bottom of the signal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Feedback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Feedback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in a BJT transistor circuit involves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routing a portion of the output signal back to the input to influence the transistor's behavior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Can be negative or positive.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800" y="798725"/>
            <a:ext cx="2342075" cy="2388000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7" name="Google Shape;36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750" y="104375"/>
            <a:ext cx="3230225" cy="1999500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8" name="Google Shape;368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4575" y="2571750"/>
            <a:ext cx="3778075" cy="2485575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9" name="Google Shape;369;p56"/>
          <p:cNvSpPr txBox="1"/>
          <p:nvPr/>
        </p:nvSpPr>
        <p:spPr>
          <a:xfrm>
            <a:off x="347788" y="3438100"/>
            <a:ext cx="2540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NPN BJT Transistor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56"/>
          <p:cNvSpPr txBox="1"/>
          <p:nvPr/>
        </p:nvSpPr>
        <p:spPr>
          <a:xfrm>
            <a:off x="7539295" y="3438100"/>
            <a:ext cx="1604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Clipping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7"/>
          <p:cNvSpPr txBox="1"/>
          <p:nvPr/>
        </p:nvSpPr>
        <p:spPr>
          <a:xfrm>
            <a:off x="836238" y="2364150"/>
            <a:ext cx="2540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Potentiometer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6" name="Google Shape;376;p57"/>
          <p:cNvSpPr txBox="1"/>
          <p:nvPr/>
        </p:nvSpPr>
        <p:spPr>
          <a:xfrm>
            <a:off x="2967295" y="4048675"/>
            <a:ext cx="1604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Diodes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77" name="Google Shape;377;p57"/>
          <p:cNvPicPr preferRelativeResize="0"/>
          <p:nvPr/>
        </p:nvPicPr>
        <p:blipFill rotWithShape="1">
          <a:blip r:embed="rId3">
            <a:alphaModFix/>
          </a:blip>
          <a:srcRect b="0" l="26804" r="0" t="0"/>
          <a:stretch/>
        </p:blipFill>
        <p:spPr>
          <a:xfrm>
            <a:off x="186500" y="140575"/>
            <a:ext cx="4385500" cy="2120942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8" name="Google Shape;37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0074" y="2375697"/>
            <a:ext cx="4160826" cy="2520051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974"/>
            <a:ext cx="9144000" cy="4597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9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1: Input </a:t>
            </a:r>
            <a:endParaRPr sz="4000"/>
          </a:p>
        </p:txBody>
      </p:sp>
      <p:sp>
        <p:nvSpPr>
          <p:cNvPr id="389" name="Google Shape;389;p59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90" name="Google Shape;390;p59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391" name="Google Shape;391;p59"/>
          <p:cNvSpPr txBox="1"/>
          <p:nvPr/>
        </p:nvSpPr>
        <p:spPr>
          <a:xfrm>
            <a:off x="139450" y="2344700"/>
            <a:ext cx="8742000" cy="17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input is a small AC voltage signal with a frequency of </a:t>
            </a: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60Hz - 250Hz</a:t>
            </a:r>
            <a:endParaRPr b="1"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High pass filter -&gt;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why include it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how does this work?</a:t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Test points -&gt;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why are these important?</a:t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2" name="Google Shape;39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400" y="402575"/>
            <a:ext cx="4392725" cy="16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0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2: DC Offset + Bias</a:t>
            </a:r>
            <a:endParaRPr sz="4000"/>
          </a:p>
        </p:txBody>
      </p:sp>
      <p:sp>
        <p:nvSpPr>
          <p:cNvPr id="398" name="Google Shape;398;p60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99" name="Google Shape;399;p60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pic>
        <p:nvPicPr>
          <p:cNvPr id="400" name="Google Shape;40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5" y="316200"/>
            <a:ext cx="3960934" cy="3389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60"/>
          <p:cNvSpPr txBox="1"/>
          <p:nvPr/>
        </p:nvSpPr>
        <p:spPr>
          <a:xfrm>
            <a:off x="4802975" y="316200"/>
            <a:ext cx="43410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R5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Connects 9V to the R3, R1 junction, forming a voltage divider that sets the DC offset for the base of the transistor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R3, R1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Adjustable voltage divider 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C3</a:t>
            </a: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Used for AC coupling (ensures DC bias is stable by shunting AC noise signals)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1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3: Clipping</a:t>
            </a:r>
            <a:endParaRPr sz="4000"/>
          </a:p>
        </p:txBody>
      </p:sp>
      <p:sp>
        <p:nvSpPr>
          <p:cNvPr id="407" name="Google Shape;407;p61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08" name="Google Shape;408;p61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pic>
        <p:nvPicPr>
          <p:cNvPr id="409" name="Google Shape;40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1527" y="523662"/>
            <a:ext cx="2904150" cy="4096174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61"/>
          <p:cNvSpPr txBox="1"/>
          <p:nvPr/>
        </p:nvSpPr>
        <p:spPr>
          <a:xfrm>
            <a:off x="114700" y="255800"/>
            <a:ext cx="57816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Left branch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Clips positive values of signal (AC) waveform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Right branch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Clips negative values of signal (AC) waveform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↑ diodes = ↑ voltage threshold = ↓ clipping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Adjustable resistor -&gt; sloped clipping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C2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AC coupling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Blocks DC signal from clipping branches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Passes AC signal to base of the transistor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Ensures DC signals from clipping branches don’t affect bias voltage divider from previous stage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2"/>
          <p:cNvSpPr txBox="1"/>
          <p:nvPr>
            <p:ph type="title"/>
          </p:nvPr>
        </p:nvSpPr>
        <p:spPr>
          <a:xfrm>
            <a:off x="226525" y="4249696"/>
            <a:ext cx="86910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</a:t>
            </a:r>
            <a:r>
              <a:rPr lang="en" sz="4000"/>
              <a:t>r</a:t>
            </a:r>
            <a:r>
              <a:rPr lang="en" sz="4000"/>
              <a:t>t 4: Amplification</a:t>
            </a:r>
            <a:endParaRPr sz="4000"/>
          </a:p>
        </p:txBody>
      </p:sp>
      <p:sp>
        <p:nvSpPr>
          <p:cNvPr id="416" name="Google Shape;416;p62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17" name="Google Shape;417;p62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418" name="Google Shape;418;p62"/>
          <p:cNvSpPr txBox="1"/>
          <p:nvPr/>
        </p:nvSpPr>
        <p:spPr>
          <a:xfrm>
            <a:off x="231975" y="195350"/>
            <a:ext cx="86496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9" name="Google Shape;41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618" y="677875"/>
            <a:ext cx="3029906" cy="32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62"/>
          <p:cNvSpPr txBox="1"/>
          <p:nvPr/>
        </p:nvSpPr>
        <p:spPr>
          <a:xfrm>
            <a:off x="6818875" y="1230975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B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62"/>
          <p:cNvSpPr txBox="1"/>
          <p:nvPr/>
        </p:nvSpPr>
        <p:spPr>
          <a:xfrm>
            <a:off x="7390050" y="1682988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62"/>
          <p:cNvSpPr txBox="1"/>
          <p:nvPr/>
        </p:nvSpPr>
        <p:spPr>
          <a:xfrm>
            <a:off x="7390050" y="1120588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3" name="Google Shape;423;p62"/>
          <p:cNvSpPr txBox="1"/>
          <p:nvPr/>
        </p:nvSpPr>
        <p:spPr>
          <a:xfrm>
            <a:off x="114700" y="255800"/>
            <a:ext cx="55419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Transistor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Biased in active region, it acts as an amplifier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Amplifies AC signal on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base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R8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Limits base current going into Q1 (protection: think bass guitar) and, with C2, creates a low-pass filter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Negative </a:t>
            </a: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feedback</a:t>
            </a: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 loop</a:t>
            </a:r>
            <a:r>
              <a:rPr lang="en" sz="1700">
                <a:solidFill>
                  <a:schemeClr val="dk2"/>
                </a:solidFill>
                <a:highlight>
                  <a:schemeClr val="dk1"/>
                </a:highlight>
                <a:latin typeface="Inter"/>
                <a:ea typeface="Inter"/>
                <a:cs typeface="Inter"/>
                <a:sym typeface="Inter"/>
              </a:rPr>
              <a:t>:</a:t>
            </a:r>
            <a:endParaRPr sz="1700">
              <a:solidFill>
                <a:schemeClr val="dk2"/>
              </a:solidFill>
              <a:highlight>
                <a:schemeClr val="dk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C4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↑ signal frequency = ↑ shunted to ground = ↓ gets amplified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R4, R2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↓ voltage drop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across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transistor (V=IR) = ↓ amplification of signal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C5 -&gt; in parallel with R4 + R2…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↑ signal frequency = capacitor -&gt; short = ↑ voltage drop across transistor = ↑ amplification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			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